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9" r:id="rId4"/>
    <p:sldId id="280" r:id="rId5"/>
    <p:sldId id="281" r:id="rId6"/>
    <p:sldId id="282" r:id="rId7"/>
    <p:sldId id="283" r:id="rId8"/>
    <p:sldId id="285" r:id="rId9"/>
    <p:sldId id="257" r:id="rId10"/>
    <p:sldId id="299" r:id="rId11"/>
    <p:sldId id="258" r:id="rId12"/>
    <p:sldId id="259" r:id="rId13"/>
    <p:sldId id="300" r:id="rId14"/>
    <p:sldId id="260" r:id="rId15"/>
    <p:sldId id="301" r:id="rId16"/>
    <p:sldId id="261" r:id="rId17"/>
    <p:sldId id="311" r:id="rId18"/>
    <p:sldId id="262" r:id="rId19"/>
    <p:sldId id="263" r:id="rId20"/>
    <p:sldId id="312" r:id="rId21"/>
    <p:sldId id="264" r:id="rId22"/>
    <p:sldId id="313" r:id="rId23"/>
    <p:sldId id="265" r:id="rId24"/>
    <p:sldId id="266" r:id="rId25"/>
    <p:sldId id="267" r:id="rId26"/>
    <p:sldId id="269" r:id="rId27"/>
    <p:sldId id="288" r:id="rId28"/>
    <p:sldId id="270" r:id="rId29"/>
    <p:sldId id="302" r:id="rId30"/>
    <p:sldId id="271" r:id="rId31"/>
    <p:sldId id="314" r:id="rId32"/>
    <p:sldId id="272" r:id="rId33"/>
    <p:sldId id="315" r:id="rId34"/>
    <p:sldId id="273" r:id="rId35"/>
    <p:sldId id="274" r:id="rId36"/>
    <p:sldId id="275" r:id="rId37"/>
    <p:sldId id="276" r:id="rId38"/>
    <p:sldId id="278" r:id="rId39"/>
    <p:sldId id="303" r:id="rId40"/>
    <p:sldId id="289" r:id="rId41"/>
    <p:sldId id="277" r:id="rId42"/>
    <p:sldId id="290" r:id="rId43"/>
    <p:sldId id="291" r:id="rId44"/>
    <p:sldId id="293" r:id="rId45"/>
    <p:sldId id="295" r:id="rId46"/>
    <p:sldId id="304" r:id="rId47"/>
    <p:sldId id="296" r:id="rId48"/>
    <p:sldId id="298" r:id="rId49"/>
    <p:sldId id="305" r:id="rId50"/>
    <p:sldId id="308" r:id="rId51"/>
    <p:sldId id="309" r:id="rId52"/>
    <p:sldId id="306" r:id="rId53"/>
    <p:sldId id="307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7" r:id="rId63"/>
    <p:sldId id="324" r:id="rId64"/>
    <p:sldId id="326" r:id="rId65"/>
    <p:sldId id="325" r:id="rId66"/>
    <p:sldId id="310" r:id="rId6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1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3589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38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7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9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88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9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05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3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23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3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3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0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0113-BA2A-4D61-95F5-F30E89CEE715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B17D-3476-407B-9C5B-A5A1090636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68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0"/>
            <a:ext cx="12192000" cy="6858000"/>
          </a:xfrm>
          <a:prstGeom prst="rect">
            <a:avLst/>
          </a:prstGeom>
        </p:spPr>
      </p:pic>
      <p:sp>
        <p:nvSpPr>
          <p:cNvPr id="5" name="Akış Çizelgesi: Bağlayıcı 4"/>
          <p:cNvSpPr/>
          <p:nvPr/>
        </p:nvSpPr>
        <p:spPr>
          <a:xfrm>
            <a:off x="4368800" y="3036568"/>
            <a:ext cx="50800" cy="45719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Bağlayıcı 5"/>
          <p:cNvSpPr/>
          <p:nvPr/>
        </p:nvSpPr>
        <p:spPr>
          <a:xfrm>
            <a:off x="4749800" y="3039109"/>
            <a:ext cx="50800" cy="45719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kış Çizelgesi: Bağlayıcı 6"/>
          <p:cNvSpPr/>
          <p:nvPr/>
        </p:nvSpPr>
        <p:spPr>
          <a:xfrm>
            <a:off x="6921500" y="3031486"/>
            <a:ext cx="50800" cy="45719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2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26571" y="367546"/>
            <a:ext cx="2561008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FELSEFESİ</a:t>
            </a:r>
            <a:endParaRPr lang="tr-TR" sz="40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168882"/>
            <a:ext cx="2561008" cy="20894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678897"/>
            <a:ext cx="35106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609701" y="714963"/>
            <a:ext cx="8020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u="sng" dirty="0" smtClean="0">
                <a:solidFill>
                  <a:srgbClr val="FFFF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Hayat becerilerinin </a:t>
            </a:r>
            <a:r>
              <a:rPr lang="tr-TR" sz="3200" i="1" dirty="0" smtClean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yalnızca meslek sahibi olmanın veya iyi vatandaş olmanın ötesinde bir anlamı vardır.</a:t>
            </a:r>
            <a:endParaRPr lang="tr-TR" sz="3200" i="1" dirty="0">
              <a:solidFill>
                <a:schemeClr val="bg1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613494" y="4736101"/>
            <a:ext cx="8020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u="sng" dirty="0" smtClean="0">
                <a:solidFill>
                  <a:srgbClr val="FFFF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Eğitim sistemimizi </a:t>
            </a:r>
            <a:r>
              <a:rPr lang="tr-TR" sz="3200" i="1" dirty="0" smtClean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öğrencilerimizi  beden ve ruh olarak bütün halinde geliştirebilecek bir yapı olarak bilmeliyiz. </a:t>
            </a:r>
            <a:endParaRPr lang="tr-TR" sz="3200" i="1" dirty="0">
              <a:solidFill>
                <a:schemeClr val="bg1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569159" y="2659201"/>
            <a:ext cx="8249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«İnsan sadece madde veya sadece manadan ibaret olmayıp,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ikisini mezceden bir bütündür."</a:t>
            </a:r>
            <a:endParaRPr lang="tr-TR" sz="32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9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0353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26571" y="317985"/>
            <a:ext cx="2519427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FELSEFESİ</a:t>
            </a:r>
            <a:endParaRPr lang="tr-TR" sz="40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168883"/>
            <a:ext cx="2519427" cy="207688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749024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630852" y="1634866"/>
            <a:ext cx="7865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i="1" dirty="0" smtClean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Çocuklarımıza bilgiyi ve onun aslını ahlakıyla birlikte vermeyi önemsemeliyiz. </a:t>
            </a:r>
            <a:r>
              <a:rPr lang="tr-TR" sz="4800" b="1" i="1" u="sng" dirty="0" smtClean="0">
                <a:solidFill>
                  <a:srgbClr val="FFFF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Neyi unuttuğumuzu hatırlatmalıyız. </a:t>
            </a:r>
            <a:endParaRPr lang="tr-TR" sz="4800" b="1" i="1" u="sng" dirty="0">
              <a:solidFill>
                <a:srgbClr val="FFFF00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3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3041" y="367546"/>
            <a:ext cx="2666412" cy="21852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TEMEL POLİTİKAMIZ</a:t>
            </a:r>
            <a:endParaRPr lang="tr-TR" sz="3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9" y="2756425"/>
            <a:ext cx="2744412" cy="252315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697538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944381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374968" y="1556096"/>
            <a:ext cx="8620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«Eğitim öğretim faaliyetlerinde </a:t>
            </a:r>
            <a:r>
              <a:rPr lang="tr-TR" sz="4400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öğretmenin ustalığında,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öğrencinin </a:t>
            </a:r>
            <a:r>
              <a:rPr lang="tr-TR" sz="4400" i="1" dirty="0" err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insiyatif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alması ve </a:t>
            </a:r>
            <a:r>
              <a:rPr lang="tr-TR" sz="4400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öğrenmenin kendisini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bir ödül olarak görebilmelidir.»</a:t>
            </a:r>
            <a:endParaRPr lang="tr-TR" sz="44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2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99969" y="367546"/>
            <a:ext cx="2639484" cy="21852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TEMEL POLİTİKAMIZ</a:t>
            </a:r>
            <a:endParaRPr lang="tr-TR" sz="3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9" y="2756425"/>
            <a:ext cx="2744412" cy="252315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697538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944381" y="-39479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238295" y="1121372"/>
            <a:ext cx="8730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«Eğitimin tüm paydaşları öğrenciyi destekleyen yönlendiriciler olmalıdır. Okullar olabildiğince </a:t>
            </a:r>
            <a:r>
              <a:rPr lang="tr-TR" sz="4800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özerkleşerek şahsiyet bulmalıdır.»</a:t>
            </a:r>
            <a:endParaRPr lang="tr-TR" sz="4800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7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2965" y="349676"/>
            <a:ext cx="264971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</a:rPr>
              <a:t>2023 EĞİTİM VİZYONU İÇERİK VE UYGULAMA</a:t>
            </a:r>
            <a:endParaRPr lang="tr-TR" sz="3600" b="1" i="1" cap="none" spc="0" dirty="0">
              <a:ln w="0"/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4" y="2859613"/>
            <a:ext cx="2772334" cy="231758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40344" y="5838737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8313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369526" y="983651"/>
            <a:ext cx="8696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"Müfredatlar tüm kademelerde esnek ve modüler olarak yapılandırılacak."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369525" y="3548835"/>
            <a:ext cx="8696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"İlkokuldan başlayarak tüm öğretim kademelerinde çocuklarımızın ilgi, yetenek ve mizaçlarına yönelik gelişmeleri için tüm okullarda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tasarım-beceri atölyeleri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kurulacak." 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2965" y="349676"/>
            <a:ext cx="264971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dirty="0">
                <a:ln w="0"/>
                <a:solidFill>
                  <a:schemeClr val="bg1"/>
                </a:solidFill>
              </a:rPr>
              <a:t>2023 EĞİTİM VİZYONU İÇERİK VE UYGULAMA</a:t>
            </a:r>
            <a:endParaRPr lang="tr-TR" sz="3600" b="1" i="1" dirty="0">
              <a:ln w="0"/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4" y="2859613"/>
            <a:ext cx="2772334" cy="231758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40344" y="5838737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229511" y="1228397"/>
            <a:ext cx="87682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"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Pilot örnekleri 2019-2020 yılında devreye girecek olan bu atölyelerin,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çocukları soru çözme, konu anlatımı gibi bir eğitim anlayışından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çok üretim yapmaya, etkileşime, derinleşmeye doğru yöneltmesi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amaçlanıyor."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4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36387" y="367546"/>
            <a:ext cx="2667234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GELİŞİM MODELİ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7" y="3043416"/>
            <a:ext cx="2667234" cy="243200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2657" y="5775593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-4412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80906" y="1199922"/>
            <a:ext cx="8673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«Okul Gelişim Modeli"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hayata geçirilecektir. Bu modele dayanarak her bir okulun kendi hazırlayacağı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 Gelişim Planı,</a:t>
            </a:r>
            <a:r>
              <a:rPr lang="tr-TR" sz="4000" b="1" i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yıllık bazda merkez teşkilatla birlikte izlenecek bir yol haritası niteliğinde olacak.»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0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36387" y="367546"/>
            <a:ext cx="2667234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GELİŞİM MODELİ</a:t>
            </a:r>
            <a:endParaRPr lang="tr-TR" sz="36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7" y="3043416"/>
            <a:ext cx="2667234" cy="243200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2657" y="5775593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107351" y="1521708"/>
            <a:ext cx="8835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«Okul gelişimindeki başarı; her bir okulun, var olan imkânlarını göz önüne alarak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yapacağı planla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kendi hedefleri doğrultusunda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bulunduğu yerden kat ettiği mesafe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değerlendirilecek.»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3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9258" y="74815"/>
            <a:ext cx="2620405" cy="35394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ÖĞRENME ARAÇLARIYLA VERİYE DAYALI YÖNETİM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5" y="3577389"/>
            <a:ext cx="2762988" cy="212014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9370" y="5884568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43681" y="-14466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08960" y="1074812"/>
            <a:ext cx="89278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Öğrenme etkinliklerinin izlenmesi, değerlendirilmesi ve geliştirilmesi amacıyla okul bazında veriye dayalı planlama ve yönetim sistemine geçilecek. </a:t>
            </a:r>
          </a:p>
          <a:p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«Öğrenme Analitiği Platformu»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yapılandırılacak.</a:t>
            </a:r>
          </a:p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Kullanılan veri tabanları sadeleştirilerek bütünleştirilecek.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995451" y="5526106"/>
            <a:ext cx="69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Bürokratik iş yükü azaltılacak. </a:t>
            </a:r>
            <a:endParaRPr lang="tr-TR" sz="36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3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2658" y="255252"/>
            <a:ext cx="2870963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2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ÖLÇME VE DEĞERLENDİRME</a:t>
            </a:r>
            <a:endParaRPr lang="tr-TR" sz="28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6" y="3147581"/>
            <a:ext cx="2733945" cy="231399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40640" y="0"/>
            <a:ext cx="9229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80306" y="738801"/>
            <a:ext cx="8594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Tüm öğrenciler için temel eğitimden başlamak üzere izleme, değerlendirme ve yönlendirme için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e-</a:t>
            </a:r>
            <a:r>
              <a:rPr lang="tr-TR" sz="3600" b="1" i="1" u="sng" dirty="0" err="1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portfolyo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oluşturulacak.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180306" y="3629805"/>
            <a:ext cx="8566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Öğrenci gelişim verileri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öğretmenin, müdürün, okulun, eğitim politikalarının, eğitim sisteminin değerlendirilmesinin yapılabileceği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bir çerçeve oluşturulacak. </a:t>
            </a:r>
            <a:endParaRPr lang="tr-TR" sz="36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0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767271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4487" y="224100"/>
            <a:ext cx="2561008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</a:t>
            </a:r>
            <a:endParaRPr lang="tr-TR" sz="4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" y="2387192"/>
            <a:ext cx="2731478" cy="234214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475420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916454" y="0"/>
            <a:ext cx="927554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72990" y="889843"/>
            <a:ext cx="86813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Bu </a:t>
            </a:r>
            <a:r>
              <a:rPr lang="tr-TR" sz="3600" i="1" dirty="0" err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sunumda;spesifik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ve teknik konulara mümkün mertebe girilmeyerek tüm sistemi ilgilendiren kapsamlı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Gelişim </a:t>
            </a:r>
            <a:r>
              <a:rPr lang="tr-TR" sz="3600" b="1" i="1" u="sng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lanları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üzerinde durularak genel bir tanıtım yapılması amaçlanmaktadır. Bu nedenle İdarecilerimiz ve öğretmenlerimizin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2023 Eğitim Vizyon 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metninin tümünü tekrar tekrar okumalarını tavsiye ediyoruz.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1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2658" y="255252"/>
            <a:ext cx="2870963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ÖLÇME VE DEĞERLENDİRME</a:t>
            </a:r>
            <a:endParaRPr lang="tr-TR" sz="28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6" y="3147581"/>
            <a:ext cx="2733945" cy="231399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40640" y="0"/>
            <a:ext cx="9229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117507" y="1824912"/>
            <a:ext cx="84381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Bu sistemle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dönemsel performans hedeflerinin ve </a:t>
            </a:r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 gelişim planlarının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tanımlanması ve takibi kolaylaşacak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204640"/>
            <a:ext cx="2727354" cy="26776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2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İNSAN KAYNAKLARININ GELİŞTİRİLMESİ VE YÖNETİMİ</a:t>
            </a:r>
            <a:endParaRPr lang="tr-TR" sz="28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7" y="3086935"/>
            <a:ext cx="2727353" cy="255612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05700" y="5958142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47230" y="0"/>
            <a:ext cx="920028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78911" y="1348144"/>
            <a:ext cx="8901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Mesleki yeterlilikleri yüksek, başarılı öğretmenler, bilgi ve deneyimlerini artırmaları için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yurt dışına gönderilecektir.</a:t>
            </a:r>
            <a:endParaRPr lang="tr-TR" sz="36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49711" y="4103072"/>
            <a:ext cx="8454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 yöneticiliğine atamada, yeterliliklere dayalı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yazılı sınav uygulaması ve belirlenecek diğer nesnel ölçütler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kullanılacaktır.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7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204640"/>
            <a:ext cx="2727354" cy="26776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İNSAN KAYNAKLARININ GELİŞTİRİLMESİ VE YÖNETİMİ</a:t>
            </a:r>
            <a:endParaRPr lang="tr-TR" sz="28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7" y="3086935"/>
            <a:ext cx="2727353" cy="255612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05700" y="5958142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76663" y="0"/>
            <a:ext cx="920028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286975" y="2044005"/>
            <a:ext cx="84541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Sertifikaya dayalı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pedagojik formasyon yerine, </a:t>
            </a:r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lisans üstü düzeyde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«Öğretmenlik Mesleği Uzmanlık Programı »açılacaktır.</a:t>
            </a:r>
            <a:endParaRPr lang="tr-TR" sz="44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4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1216" y="204641"/>
            <a:ext cx="2578237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OKULLARIN FİNANSMANI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2" y="2618772"/>
            <a:ext cx="2670866" cy="245444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966813" y="0"/>
            <a:ext cx="92001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50597" y="1595339"/>
            <a:ext cx="8832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Okulun kendi koşullarında gelişimini desteklemek için her okula Okul Gelişim Planı hedefleriyle uyumlu </a:t>
            </a:r>
            <a:r>
              <a:rPr lang="tr-TR" sz="4400" b="1" i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 gelişim bütçesi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verilecek. </a:t>
            </a:r>
            <a:endParaRPr lang="tr-TR" sz="44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9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1216" y="204641"/>
            <a:ext cx="2658447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OKULLARIN TEFTİŞ HİZMETLERİ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8" y="2963828"/>
            <a:ext cx="2743396" cy="255465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76377" y="0"/>
            <a:ext cx="920057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63860" y="901725"/>
            <a:ext cx="8607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Teftiş Sistemimizde inceleme, araştırma ve soruşturma ile kurumsal rehberlik bileşenleri ayrılarak iki ayrı uzmanlık alanı oluşturulacaktır.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263860" y="4243456"/>
            <a:ext cx="8607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Teftiş sistemimizde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rehberlik işlevi, Okul Gelişim Model'ine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yönelik olarak yapılandırılacaktır.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9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10205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45194" y="204640"/>
            <a:ext cx="2710302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REHBERLİK VE PSİKOLOJİK DANIŞMANLIK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0" y="3080055"/>
            <a:ext cx="2750959" cy="25630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0" y="5958142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67364" y="0"/>
            <a:ext cx="910958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363266" y="941585"/>
            <a:ext cx="8026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PDR hizmetlerinin eğitim sistemindeki yeri, yapısı, işlevleri ve mevzuat altyapısı yeniden düzenlenecek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89304" y="3776682"/>
            <a:ext cx="8465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Kültürel kodlarımız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dikkate alınarak rehberlik hizmetlerinde kullanılacak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yeni ölçme araçları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geliştirilecektir.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5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349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1216" y="467028"/>
            <a:ext cx="2594279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ÖZEL EĞİTİM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67600" y="0"/>
            <a:ext cx="916011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527010" y="1128747"/>
            <a:ext cx="8462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Eğitim Hizmetlerinde özel eğitime erişim ve özel eğitim hizmetlerinin niteliğinin artırılması hususlarında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yenilikler yapılacak</a:t>
            </a:r>
            <a:r>
              <a:rPr lang="tr-TR" sz="3200" b="1" i="1" u="sng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ve mobil platform kurulacaktır.</a:t>
            </a:r>
            <a:endParaRPr lang="tr-TR" sz="32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3658142"/>
            <a:ext cx="7724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yetenekli bireylerin eğitimi için yeni bir mevzuat hazırlanacak</a:t>
            </a:r>
            <a:r>
              <a:rPr lang="tr-TR" sz="3200" i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ve özel </a:t>
            </a:r>
            <a:r>
              <a:rPr lang="tr-TR" sz="3200" i="1" dirty="0" err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gereksinimli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çocukların tespiti için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Türkiye genelinde taramalar yapılacak ve ihtiyaç haritaları oluşturulacaktır.</a:t>
            </a:r>
            <a:endParaRPr lang="tr-TR" sz="32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6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349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1216" y="467028"/>
            <a:ext cx="2594279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ÖZEL YETENEK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1882" y="0"/>
            <a:ext cx="916011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96159" y="1112911"/>
            <a:ext cx="8462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yetenekli bireylerin eğitimi için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yeni bir mevzuat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hazırlanacaktır.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161506" y="3514960"/>
            <a:ext cx="88586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yetenekli öğrenciler için </a:t>
            </a:r>
            <a:r>
              <a:rPr lang="tr-TR" sz="3200" i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«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EĞİTİM, BİLİM ve DEĞERLENDİRMEKURULU»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oluşturulacaktır.</a:t>
            </a:r>
          </a:p>
          <a:p>
            <a:endParaRPr lang="tr-TR" sz="3200" b="1" i="1" u="sng" dirty="0" smtClean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Bilim Sanat Merkezleri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yeniden yapılandırılacaktır.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0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349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1216" y="467028"/>
            <a:ext cx="267676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YABANCI DİL EĞİTİMİ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67600" y="0"/>
            <a:ext cx="919624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96159" y="866702"/>
            <a:ext cx="8816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Yabancı dil öğretmenlerine farklı eğitim platformları kullanılarak eğitimler verilecek.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Öğretmenler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yaz tatillerinde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yurt dışı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öğretmen eğitimi ve sertifika programlarına gönderilecektir.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05043" y="4358174"/>
            <a:ext cx="8241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Yabancı dil programı yeniden ele alınıp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farklı okul kademelerine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özelleştirilecek.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349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1216" y="467028"/>
            <a:ext cx="2676760" cy="20855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YABANCI DİL EĞİTİMİ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995754" y="-118570"/>
            <a:ext cx="919624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233352" y="1509821"/>
            <a:ext cx="87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Disiplinler arası yaklaşımla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Matematik, Fen, Sosyal Bilgiler ve Görsel Sanatlar gibi farklı disiplinlerin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İngilizce dil entegrasyonu sağlanarak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öğrencinin yabancı dil becerilerini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farklı alanlara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aktarabilmesi sağlanacak.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4487" y="224100"/>
            <a:ext cx="2561008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</a:t>
            </a:r>
            <a:endParaRPr lang="tr-TR" sz="4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" y="2387192"/>
            <a:ext cx="2731478" cy="234214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475420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smtClean="0">
                <a:solidFill>
                  <a:srgbClr val="FFFF00"/>
                </a:solidFill>
              </a:rPr>
              <a:t>2023 EĞİTİM VİZYONU İÇERİĞİ NEDİR?</a:t>
            </a:r>
          </a:p>
          <a:p>
            <a:endParaRPr lang="tr-TR" sz="3200" dirty="0" smtClean="0"/>
          </a:p>
          <a:p>
            <a:r>
              <a:rPr lang="tr-TR" sz="3200" dirty="0" smtClean="0"/>
              <a:t>1.SUNUŞ</a:t>
            </a:r>
          </a:p>
          <a:p>
            <a:r>
              <a:rPr lang="tr-TR" sz="3200" dirty="0" smtClean="0"/>
              <a:t>2.SÖZÜ ÖNÜ</a:t>
            </a:r>
          </a:p>
          <a:p>
            <a:r>
              <a:rPr lang="tr-TR" sz="3200" dirty="0" smtClean="0"/>
              <a:t>3.2023 EĞİTİM VİZYON FELSEFESİ</a:t>
            </a:r>
          </a:p>
          <a:p>
            <a:r>
              <a:rPr lang="tr-TR" sz="3200" dirty="0" smtClean="0"/>
              <a:t>4.TEMEL POLITAKIMIZ</a:t>
            </a:r>
          </a:p>
          <a:p>
            <a:r>
              <a:rPr lang="tr-TR" sz="3200" dirty="0" smtClean="0"/>
              <a:t>5.İÇERİK VE UYGULAMA</a:t>
            </a:r>
          </a:p>
          <a:p>
            <a:r>
              <a:rPr lang="tr-TR" sz="3200" dirty="0" smtClean="0"/>
              <a:t>6.OKUL GELİŞİM MODELİ</a:t>
            </a:r>
          </a:p>
          <a:p>
            <a:r>
              <a:rPr lang="tr-TR" sz="3200" dirty="0" smtClean="0"/>
              <a:t>7.ÖĞRENME ANALİTİĞİ ARAÇLARIYLA VERİYE DAYALI YÖNETİM</a:t>
            </a:r>
          </a:p>
          <a:p>
            <a:r>
              <a:rPr lang="tr-TR" sz="3200" b="1" i="1" dirty="0" smtClean="0">
                <a:solidFill>
                  <a:srgbClr val="FFFF00"/>
                </a:solidFill>
              </a:rPr>
              <a:t>Hedef 1-Hedef 2</a:t>
            </a:r>
          </a:p>
          <a:p>
            <a:pPr algn="ctr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357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20052" y="0"/>
            <a:ext cx="302184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727354" cy="31085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28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ÖĞRENME SÜREÇLERİNDE DİJİTAL İÇERİK VE BECERİ DESTEKLİ DÖNÜŞÜM</a:t>
            </a:r>
            <a:endParaRPr lang="tr-TR" sz="28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8409" y="5697538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03728" y="0"/>
            <a:ext cx="91732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98107" y="857013"/>
            <a:ext cx="8882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Önümüzdeki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 yıllık dönemde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ilkokul, ortaokul ve lise seviyelerinde okulda ve okul dışında öğrenciye, öğretmene, eğitim yöneticilerine, kamuya, müfredata, eğitsel içeriğe yönelik yapılacak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kodlama, 3D tasarım, elektronik tasarım benzeri çalışmaların müfredata girmesi beklenmektedir. </a:t>
            </a:r>
            <a:endParaRPr lang="tr-TR" sz="36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2184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727354" cy="31085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28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ÖĞRENME SÜREÇLERİNDE DİJİTAL İÇERİK VE BECERİ DESTEKLİ DÖNÜŞÜM</a:t>
            </a:r>
            <a:endParaRPr lang="tr-TR" sz="28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8409" y="5697538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03728" y="0"/>
            <a:ext cx="91732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336758" y="1361340"/>
            <a:ext cx="8238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Dijital içeriklerin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okullarda etkin kullanılması ve yaygınlaştırılması sağlanacak.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336757" y="3811339"/>
            <a:ext cx="8384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Güvenli internet, siber zorbalık, siber güvenlik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konuları müfredata girecek.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297787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69527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ERKEN ÇOCUKLUK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03728" y="0"/>
            <a:ext cx="91732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384884" y="810847"/>
            <a:ext cx="8668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Yaz dönemlerinde talep doğrultusunda </a:t>
            </a:r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yaz okulu programları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pilot olarak açılacak. </a:t>
            </a:r>
            <a:endParaRPr lang="tr-TR" sz="44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243567" y="4422461"/>
            <a:ext cx="8651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 yaş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zorunlu eğitim kapsamına alınacak.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297787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69527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ERKEN ÇOCUKLUK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937976" y="0"/>
            <a:ext cx="91732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149526" y="1390370"/>
            <a:ext cx="862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Dezavantajlı öğrencilere okul öncesi eğitim için materyal  desteği yapılacak.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349477" y="4027234"/>
            <a:ext cx="8350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Erken çocukluk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eğitimi yaygınlaştırılacak.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Bu bağlamda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merkezler, atölyeler ve gezici otobüs sınıflar hizmete girecek.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711312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TEMEL EĞİTİM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-1430"/>
            <a:ext cx="915211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78911" y="810847"/>
            <a:ext cx="864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İlkokulda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ders sayısı ve süreleri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yeniden yapılandırılacak.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320716" y="2298311"/>
            <a:ext cx="861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Okullar arası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başarı farkı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azaltılacak.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320716" y="3549612"/>
            <a:ext cx="785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İkili eğitim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bitirilecek.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192013" y="4858231"/>
            <a:ext cx="8384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İlkokulda çocuğun değerlendirilmesi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beceri temelli  olarak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yapılandırılacak.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8" y="3340858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2657" y="164516"/>
            <a:ext cx="2905319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ORTAÖĞRETİM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4828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19891" y="705124"/>
            <a:ext cx="8584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Ortaöğretimde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esnek ve modüler müfredat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uygulanacak, ders saatleri azaltılacak.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219891" y="2627629"/>
            <a:ext cx="858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Alan seçimi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9. sınıfta başlatılacak. </a:t>
            </a:r>
            <a:endParaRPr lang="tr-TR" sz="40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315906" y="3858475"/>
            <a:ext cx="8388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Fen ve Sosyal Bilimler Liselerindeki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eğitimin niteliği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artırılacak.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711312" cy="24006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0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İMAM HATİP ORTAOKULLARI VE LİSELERİ</a:t>
            </a:r>
            <a:endParaRPr lang="tr-TR" sz="30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4578" y="0"/>
            <a:ext cx="91209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38821" y="719929"/>
            <a:ext cx="8712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İmam hatip  ortaokullarının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program çeşitliliği korunacak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ve genel ortaöğretimdeki esnek ve modüler yapıya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uyumlu hale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getirilecek.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387218" y="3226955"/>
            <a:ext cx="809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Arapça dil eğitimi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desteklenecek.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320716" y="4422577"/>
            <a:ext cx="854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Bu okullarımızın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İlahiyat fakülteleri ile işbirlikleri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desteklenecek.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0264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695270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MESLEKÎ VE TEKNİK EĞİTİM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03728" y="0"/>
            <a:ext cx="91209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78911" y="407251"/>
            <a:ext cx="8525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Mesleki ve teknik öğretimdeki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müfredatlar sektörün talep ettiği yeniliklere uygun olarak geliştirilecek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ve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yeniden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düzenlenecektir.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201052" y="3085321"/>
            <a:ext cx="8594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 türleri arasında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program bazında esnek ve geçirgen yatay hareketlilik imkanları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geliştirilecek. 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374781" y="5019968"/>
            <a:ext cx="83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Alan dersleri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9. sınıfta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başlayacak.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19555" y="0"/>
            <a:ext cx="305485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69527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ÖZEL ÖĞRETİM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3515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31123" y="706143"/>
            <a:ext cx="841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öğretim kurumlarına yönelik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teftiş ve rehberlik sistemleri,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öğrenmeyi geliştirme odaklı bir yapıya dönüştürülecek.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443656" y="3429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Yenilikçi uygulamaların hayata geçirilmesine yönelik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ve resmi eğitim kurumları arasında iş birlikleri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desteklenecektir.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19555" y="0"/>
            <a:ext cx="305485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8" y="164516"/>
            <a:ext cx="269527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ÖZEL ÖĞRETİM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3515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253264" y="1505777"/>
            <a:ext cx="82761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okullar ve resmi okullar </a:t>
            </a:r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arasındaki sosyal dayanışmayı ve bütünleşmeyi artırmak için 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ortak proje ve platformlar oluşturulacak. </a:t>
            </a:r>
            <a:endParaRPr lang="tr-TR" sz="44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173045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4487" y="224100"/>
            <a:ext cx="2561008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</a:t>
            </a:r>
            <a:endParaRPr lang="tr-TR" sz="4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" y="2387192"/>
            <a:ext cx="2731478" cy="234214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475420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u="sng" dirty="0" smtClean="0">
                <a:solidFill>
                  <a:srgbClr val="FFFF00"/>
                </a:solidFill>
              </a:rPr>
              <a:t>2023 EĞİTİM VİZYONU İÇERİĞİ NEDİR?</a:t>
            </a:r>
          </a:p>
          <a:p>
            <a:endParaRPr lang="tr-TR" sz="3200" dirty="0" smtClean="0"/>
          </a:p>
          <a:p>
            <a:r>
              <a:rPr lang="tr-TR" sz="3200" dirty="0" smtClean="0"/>
              <a:t>8.ÖLÇME </a:t>
            </a:r>
            <a:r>
              <a:rPr lang="tr-TR" sz="3200" dirty="0"/>
              <a:t>DEĞERLENDİRME</a:t>
            </a:r>
          </a:p>
          <a:p>
            <a:r>
              <a:rPr lang="tr-TR" sz="3200" b="1" i="1" dirty="0" smtClean="0">
                <a:solidFill>
                  <a:srgbClr val="FFFF00"/>
                </a:solidFill>
              </a:rPr>
              <a:t>Hedef 1-Hedef 2-Hedef 3-Hedef 4</a:t>
            </a:r>
          </a:p>
          <a:p>
            <a:r>
              <a:rPr lang="tr-TR" sz="2800" dirty="0" smtClean="0"/>
              <a:t>8.İNSAN </a:t>
            </a:r>
            <a:r>
              <a:rPr lang="tr-TR" sz="2800" dirty="0"/>
              <a:t>KAYNAKLARININ GELİŞTİRİLMESİ VE YÖNETİMİ</a:t>
            </a:r>
          </a:p>
          <a:p>
            <a:r>
              <a:rPr lang="tr-TR" sz="3200" b="1" i="1" dirty="0" smtClean="0">
                <a:solidFill>
                  <a:srgbClr val="FFFF00"/>
                </a:solidFill>
              </a:rPr>
              <a:t>Hedef 1-Hedef 2</a:t>
            </a:r>
          </a:p>
          <a:p>
            <a:r>
              <a:rPr lang="tr-TR" sz="3200" dirty="0" smtClean="0"/>
              <a:t>9.OKULLARIN </a:t>
            </a:r>
            <a:r>
              <a:rPr lang="tr-TR" sz="3200" dirty="0"/>
              <a:t>FİNANSMANI</a:t>
            </a:r>
          </a:p>
          <a:p>
            <a:r>
              <a:rPr lang="tr-TR" sz="3200" b="1" i="1" dirty="0" smtClean="0">
                <a:solidFill>
                  <a:srgbClr val="FFFF00"/>
                </a:solidFill>
              </a:rPr>
              <a:t>Hedef 1</a:t>
            </a:r>
          </a:p>
          <a:p>
            <a:r>
              <a:rPr lang="tr-TR" sz="3200" dirty="0" smtClean="0"/>
              <a:t>10.TEFTİŞ </a:t>
            </a:r>
            <a:r>
              <a:rPr lang="tr-TR" sz="3200" dirty="0"/>
              <a:t>VE KURUMSAL REHBERLIK HİZMETLERİ</a:t>
            </a:r>
          </a:p>
          <a:p>
            <a:r>
              <a:rPr lang="tr-TR" sz="3200" b="1" i="1" dirty="0" smtClean="0">
                <a:solidFill>
                  <a:srgbClr val="FFFF00"/>
                </a:solidFill>
              </a:rPr>
              <a:t>Hedef 1</a:t>
            </a:r>
          </a:p>
        </p:txBody>
      </p:sp>
    </p:spTree>
    <p:extLst>
      <p:ext uri="{BB962C8B-B14F-4D97-AF65-F5344CB8AC3E}">
        <p14:creationId xmlns:p14="http://schemas.microsoft.com/office/powerpoint/2010/main" val="41542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HAYAT BOYU ÖĞRENME</a:t>
            </a:r>
            <a:endParaRPr lang="tr-TR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286360" y="686229"/>
            <a:ext cx="8427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Hayat boyu öğrenme programlarına yönelik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nitelik ve erişim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artırılacak. 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274196" y="2527045"/>
            <a:ext cx="8596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Örgün eğitim kapsamı dışında kalmış bireylere yönelik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diplomaya esas müfredatın yapısı sadeleştirilecek. 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259542" y="4669589"/>
            <a:ext cx="83003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Millî Eğitim bünyesinde yürütülen hayat boyu ve yaygın eğitim sürecindeki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sertifikaların belli standartlara bağlı olarak tanınırlığı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artırılacak. 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4006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0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</a:t>
            </a:r>
            <a:endParaRPr lang="tr-TR" sz="30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712364"/>
            <a:ext cx="7291345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255778" y="674400"/>
            <a:ext cx="84270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2023 EĞİTİM VİZYONU ÖĞRETMEN BİLGİLENDİRME TOPLANTILARINI GERÇEKLEŞTİRMEK.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OKULLARINIZDA VELİ BİLGİLENDİRME TOPLANTILARINI GERÇEKLEŞTİRMEK.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HAZIRLANAN ÖRNENLERDEN YOLA ÇIKARAK KONU BAŞLIKLAR IN ALTINDAKİ AÇIKLAMALAR DOĞRULTUSUNDA KENDİ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 EYLEM PLANLARINIZI TASLAK OLARAK </a:t>
            </a:r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HAZIRLAMAK.»</a:t>
            </a:r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4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 ÖRNEKLER</a:t>
            </a:r>
            <a:endParaRPr lang="tr-TR" sz="32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712364"/>
            <a:ext cx="7291345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268881" y="862187"/>
            <a:ext cx="8427035" cy="580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ÖRNEK 1.Erken </a:t>
            </a:r>
            <a:r>
              <a:rPr lang="tr-TR" sz="36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Çocukluk başlığı için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Farklı kurum ve kuruluşlar ile Halk Eğitim Merkezleri iş birliğinde anne babalara yönelik çocuk gelişimi ve psikolojisi odaklı eğitimler </a:t>
            </a: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yaygınlaştırılması.</a:t>
            </a:r>
            <a:endParaRPr lang="tr-TR" sz="3200" i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Halk </a:t>
            </a: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eğitim merkezleri ve okul öncesi </a:t>
            </a: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  kurumların ,RAM </a:t>
            </a:r>
            <a:r>
              <a:rPr lang="tr-TR" sz="3200" i="1" dirty="0" err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lardan</a:t>
            </a: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ve diğer kuruluşlardan bu </a:t>
            </a: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şekilde bir </a:t>
            </a: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talepleri olursa</a:t>
            </a: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, </a:t>
            </a:r>
            <a:r>
              <a:rPr lang="tr-TR" sz="36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bu faaliyet gerçekleştirilebilir.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 ÖRNEKLER</a:t>
            </a:r>
            <a:endParaRPr lang="tr-TR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712364"/>
            <a:ext cx="7291345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133898" y="596180"/>
            <a:ext cx="8697002" cy="675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ÖRNEK 2:Temel </a:t>
            </a:r>
            <a:r>
              <a:rPr lang="tr-TR" sz="36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Eğitim başlığı için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  Okulların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bölgelerindeki bilim merkezleri, müzeler,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  sanat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merkezleri, teknoparklar ve üniversitelerle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işbirliklerinin arttırılması. </a:t>
            </a:r>
            <a:endParaRPr lang="tr-TR" sz="2800" i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İlkokul ve Orta Okullarımızda Türkçe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, matematik </a:t>
            </a:r>
            <a:r>
              <a:rPr lang="tr-TR" sz="2800" i="1" dirty="0" err="1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vb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derslerinin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kültür-sanat spor ekseninde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şekillenmesinin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öne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çıkarılması.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tr-TR" sz="2800" i="1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Çevre şartları ve imkanları dikkate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alınarak Okul Spor Kulüplerinin kurulması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sağlanabilir.</a:t>
            </a:r>
            <a:endParaRPr lang="tr-TR" sz="2800" i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36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 ÖRNEKLER</a:t>
            </a:r>
            <a:endParaRPr lang="tr-TR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712364"/>
            <a:ext cx="7291345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274196" y="1227947"/>
            <a:ext cx="8687819" cy="466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ÖRNEK 3:İmam </a:t>
            </a:r>
            <a:r>
              <a:rPr lang="tr-TR" sz="32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Hatip ortaokulları ve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liseleri için;</a:t>
            </a:r>
          </a:p>
          <a:p>
            <a:pPr lvl="0"/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Çocuklarımızın </a:t>
            </a:r>
            <a:r>
              <a:rPr lang="tr-TR" sz="28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başta ilahiyat fakülteleri olmak üzere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yükseköğretim kurumları tarafından düzenlenen bilimsel etkinliklere katılımı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desteklenmesi.</a:t>
            </a:r>
            <a:endParaRPr lang="tr-TR" sz="2800" i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İ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mam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hatip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liselerimiz; Pamukkale Üniversitesi İlahiyat Fakültesinin programlarını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takip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ederek ve aynı zamanda Fakülte sekreterliği ile irtibata geçilerek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programlara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katılım farkındalığının oluşturulması.</a:t>
            </a:r>
            <a:endParaRPr lang="tr-TR" sz="2800" b="1" i="1" u="sng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 ÖRNEKLER</a:t>
            </a:r>
            <a:endParaRPr lang="tr-TR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712364"/>
            <a:ext cx="7291345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274196" y="1227947"/>
            <a:ext cx="8746008" cy="423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ÖRNEK 4:Mesleki </a:t>
            </a:r>
            <a:r>
              <a:rPr lang="tr-TR" sz="36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Eğitim başlığı için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Her </a:t>
            </a: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yıl mesleki ve teknik eğitim kurumlarında üretilen ürünlerin sergileneceği bir fuar </a:t>
            </a: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düzenlenmesi. </a:t>
            </a:r>
          </a:p>
          <a:p>
            <a:pPr lvl="0"/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Bu </a:t>
            </a: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faaliyet il </a:t>
            </a: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veya ilçe koordinesinde yapılabilir. Okullarımız </a:t>
            </a:r>
            <a:r>
              <a:rPr lang="tr-TR" sz="32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şimdiden 4006 ya hazırlanır gibi fuarda sergileyecekleri </a:t>
            </a:r>
            <a:r>
              <a:rPr lang="tr-TR" sz="32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çalışmaları  </a:t>
            </a:r>
            <a:r>
              <a:rPr lang="tr-TR" sz="32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kendi aralarında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koordine edebilirler. </a:t>
            </a:r>
            <a:endParaRPr lang="tr-TR" sz="2800" b="1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 ÖRNEKLER</a:t>
            </a:r>
            <a:endParaRPr lang="tr-TR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344623"/>
            <a:ext cx="7291345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178910" y="702084"/>
            <a:ext cx="8979009" cy="549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ÖRNEK 4:Mesleki </a:t>
            </a:r>
            <a:r>
              <a:rPr lang="tr-TR" sz="36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Eğitim başlığı için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Mesleki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ve teknik eğitimde sektörle birlikte eğitim-istihdam-üretim bağlamında iyi uygulama örneklerinin medya platformlarında görünürlüğü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artırılması.</a:t>
            </a:r>
            <a:endParaRPr lang="tr-TR" sz="2800" i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Meslek Liselerimiz debip.org u daha aktif kullanmalılar. </a:t>
            </a:r>
          </a:p>
          <a:p>
            <a:pPr lvl="0"/>
            <a:r>
              <a:rPr lang="tr-TR" sz="28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M.T.A.L kurumlarındaki çocuklara yönelik özel burs imkanı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artırılması.</a:t>
            </a:r>
          </a:p>
          <a:p>
            <a:pPr lvl="0"/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lvl="0"/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Hâlihazırda </a:t>
            </a:r>
            <a:r>
              <a:rPr lang="tr-TR" sz="28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150 öğrencimize özel burs veriliyor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Bu sayının artırılmasına yönelik okul müdürlüğünce girişimlerde bulunulabilir:)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 ÖRNEKLER</a:t>
            </a:r>
            <a:endParaRPr lang="tr-TR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-1000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274196" y="1227947"/>
            <a:ext cx="8427035" cy="509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ÖRNEK 5:Öğrenme </a:t>
            </a:r>
            <a:r>
              <a:rPr lang="tr-TR" sz="32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süreçlerinde dijital içerik ve beceri destekli dönüşüm başlığı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için;</a:t>
            </a:r>
          </a:p>
          <a:p>
            <a:pPr lvl="0"/>
            <a:endParaRPr lang="tr-TR" sz="2800" i="1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/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3d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tasarım, kodlama, elektronik tasarım çalışmalarına okullarda hız verilmesi. </a:t>
            </a:r>
            <a:endParaRPr lang="tr-TR" sz="2800" i="1" dirty="0" smtClean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/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Bu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konuda öğretmen, öğrenci bazında çalışmalara başlaması.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2023 Vizyonda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okullarda </a:t>
            </a:r>
            <a:r>
              <a:rPr lang="tr-TR" sz="28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önümüzdeki üç yıllık dönemde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ilkokul, ortaokul ve lise seviyelerinde bu çalışmalar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yapılacağından bu konuya ağırlık verilmesi. </a:t>
            </a:r>
            <a:endParaRPr lang="tr-TR" sz="2800" i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  <a:p>
            <a:pPr algn="ctr"/>
            <a:r>
              <a:rPr lang="tr-TR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BİZLER NELERİ YAPMAMIZ GEREKİYOR ÖRNEKLER</a:t>
            </a:r>
            <a:endParaRPr lang="tr-TR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-1000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74196" y="1227947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712364"/>
            <a:ext cx="7291345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274196" y="537991"/>
            <a:ext cx="8427035" cy="560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40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ÖRNEK 6:Yabancı </a:t>
            </a:r>
            <a:r>
              <a:rPr lang="tr-TR" sz="40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Dil Başlığı İçin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Öğretmenlerin alan metodolojisine hakim olmaları ve dijital kaynakları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kullanmalarının sağlanması.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kul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müdürleri </a:t>
            </a:r>
            <a:r>
              <a:rPr lang="tr-TR" sz="28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yabancı dil zümresini toplayarak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okulun yabancı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dil öğreniminde nerde olduğunu değerlendirerek  </a:t>
            </a:r>
            <a:r>
              <a:rPr lang="tr-TR" sz="2800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öğrencilerin de kullanabilecekleri dijital kaynaklar başlangıç olarak </a:t>
            </a:r>
            <a:r>
              <a:rPr lang="tr-TR" sz="2800" i="1" dirty="0" smtClean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belirlenmesi veya mevcut kullanılan kaynakların tekrar gözden geçirilmesi.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03728" y="-9594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3276587" y="589934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255778" y="1336137"/>
            <a:ext cx="87644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36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ÖNCELİKLİ ALANLARA ODAKLANARAK</a:t>
            </a:r>
          </a:p>
          <a:p>
            <a:pPr algn="just"/>
            <a:endParaRPr lang="tr-TR" sz="28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1.Her Çocuğu Değerli Gören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Eğitsel İşleyiş</a:t>
            </a:r>
          </a:p>
          <a:p>
            <a:pPr algn="ctr"/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2.Sisteme Hayat Veren Öğretmen ve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 Yöneticisi</a:t>
            </a:r>
          </a:p>
          <a:p>
            <a:pPr algn="ctr"/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3.Sürekli Gelişim </a:t>
            </a:r>
            <a:r>
              <a:rPr lang="tr-TR" sz="3600" i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izyonuna Sahip ,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Güvenilir Okul Ortamı</a:t>
            </a:r>
          </a:p>
          <a:p>
            <a:pPr algn="ctr"/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4.Açık Verimli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Yönetişim ve Yönetici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4487" y="224100"/>
            <a:ext cx="2561008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</a:t>
            </a:r>
            <a:endParaRPr lang="tr-TR" sz="4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" y="2387192"/>
            <a:ext cx="2731478" cy="234214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475420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u="sng" dirty="0" smtClean="0">
                <a:solidFill>
                  <a:srgbClr val="FFFF00"/>
                </a:solidFill>
              </a:rPr>
              <a:t>2023 EĞİTİM VİZYONU İÇERİĞİ NEDİR?</a:t>
            </a:r>
          </a:p>
          <a:p>
            <a:endParaRPr lang="tr-TR" sz="3200" dirty="0" smtClean="0"/>
          </a:p>
          <a:p>
            <a:r>
              <a:rPr lang="tr-TR" sz="3200" dirty="0" smtClean="0"/>
              <a:t>11.REHBERLİK VE PSİKOLJİK DANIŞMANLIK</a:t>
            </a:r>
            <a:endParaRPr lang="tr-TR" sz="3200" dirty="0"/>
          </a:p>
          <a:p>
            <a:r>
              <a:rPr lang="tr-TR" sz="3200" b="1" i="1" dirty="0" smtClean="0">
                <a:solidFill>
                  <a:srgbClr val="FFFF00"/>
                </a:solidFill>
              </a:rPr>
              <a:t>Hedef 1</a:t>
            </a:r>
          </a:p>
          <a:p>
            <a:r>
              <a:rPr lang="tr-TR" sz="3200" dirty="0" smtClean="0"/>
              <a:t>12.ÖZEL EĞİTİM</a:t>
            </a:r>
          </a:p>
          <a:p>
            <a:pPr lvl="0"/>
            <a:r>
              <a:rPr lang="tr-TR" sz="3200" b="1" i="1" dirty="0">
                <a:solidFill>
                  <a:srgbClr val="FFFF00"/>
                </a:solidFill>
              </a:rPr>
              <a:t>Hedef </a:t>
            </a:r>
            <a:r>
              <a:rPr lang="tr-TR" sz="3200" b="1" i="1" dirty="0" smtClean="0">
                <a:solidFill>
                  <a:srgbClr val="FFFF00"/>
                </a:solidFill>
              </a:rPr>
              <a:t>1</a:t>
            </a:r>
          </a:p>
          <a:p>
            <a:pPr lvl="0"/>
            <a:r>
              <a:rPr lang="tr-TR" sz="3200" dirty="0" smtClean="0"/>
              <a:t>13.ÖZEL YETENEK</a:t>
            </a:r>
          </a:p>
          <a:p>
            <a:pPr lvl="0"/>
            <a:r>
              <a:rPr lang="tr-TR" sz="3200" b="1" i="1" dirty="0" smtClean="0">
                <a:solidFill>
                  <a:srgbClr val="FFFF00"/>
                </a:solidFill>
              </a:rPr>
              <a:t>Hedef 1-</a:t>
            </a:r>
            <a:r>
              <a:rPr lang="tr-TR" sz="3200" b="1" i="1" dirty="0">
                <a:solidFill>
                  <a:srgbClr val="FFFF00"/>
                </a:solidFill>
              </a:rPr>
              <a:t>Hedef 2-Hedef 3</a:t>
            </a:r>
          </a:p>
          <a:p>
            <a:r>
              <a:rPr lang="tr-TR" sz="3200" dirty="0" smtClean="0"/>
              <a:t>14.YABANCI DİL EĞİTİMİ</a:t>
            </a:r>
          </a:p>
          <a:p>
            <a:pPr lvl="0"/>
            <a:r>
              <a:rPr lang="tr-TR" sz="3200" b="1" i="1" dirty="0" smtClean="0">
                <a:solidFill>
                  <a:srgbClr val="FFFF00"/>
                </a:solidFill>
              </a:rPr>
              <a:t>Hedef 1-Hedef </a:t>
            </a:r>
            <a:r>
              <a:rPr lang="tr-TR" sz="3200" b="1" i="1" dirty="0">
                <a:solidFill>
                  <a:srgbClr val="FFFF00"/>
                </a:solidFill>
              </a:rPr>
              <a:t>2-Hedef 3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223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0372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112168" y="164517"/>
            <a:ext cx="89617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4000" b="1" i="1" u="sng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YILLIK SOMUT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HEDEFLERLE</a:t>
            </a:r>
          </a:p>
          <a:p>
            <a:pPr lvl="0" algn="ctr"/>
            <a:endParaRPr lang="tr-TR" sz="3200" i="1" u="sng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Okullar Arasındaki Nitelik Farkı Kapanmaya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Başlayacak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Okullar Çocuklar İçin Mutlulukla Yer Aldıkları Bir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Hayat Alanına Dönüşecek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Meslek Liseleri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Tercih Edilir Bir Yapıya </a:t>
            </a: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Kavuşacak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Öğrenciler Üzerinde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Sınav Baskısı </a:t>
            </a: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Azalacak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Öğretmen ve Okul yöneticilerini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Mesleki Tatmin Duygusu Yükselecek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Erken Çocukluk Eğitimi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Yaygınlaşacak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Özel İhtiyaçları Olan Çocuklara </a:t>
            </a:r>
            <a:r>
              <a:rPr lang="tr-TR" sz="2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Hak Ettikleri eğitim Olanakları Sunulacak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3201052" y="703248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7010" y="1408328"/>
            <a:ext cx="829971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2023 Vizyonuna Doğru</a:t>
            </a:r>
          </a:p>
          <a:p>
            <a:pPr algn="ctr"/>
            <a:endParaRPr lang="tr-TR" sz="4800" b="1" i="1" u="sng" dirty="0" smtClean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Her çocuk ilgi, 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yetenek ve mizacı doğrultusunda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eğitimden kariyere uzanabilecek,</a:t>
            </a:r>
            <a:r>
              <a:rPr lang="tr-TR" sz="40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potansiyelini gerçekleştirme </a:t>
            </a:r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imkanına kavuşacak.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3276587" y="589934"/>
            <a:ext cx="842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12619" y="882321"/>
            <a:ext cx="85181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Akademik Başarıya </a:t>
            </a:r>
            <a:r>
              <a:rPr lang="tr-TR" sz="4400" b="1" i="1" u="sng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</a:t>
            </a:r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ahip </a:t>
            </a:r>
            <a:r>
              <a:rPr lang="tr-TR" sz="4400" b="1" i="1" u="sng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Ç</a:t>
            </a:r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ocuklar</a:t>
            </a:r>
          </a:p>
          <a:p>
            <a:pPr algn="ctr"/>
            <a:endParaRPr lang="tr-TR" sz="40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Her çocuğun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tr-TR" sz="4400" i="1" dirty="0" err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özyeter</a:t>
            </a:r>
            <a:r>
              <a:rPr lang="tr-TR" sz="44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ve iradesi gelişecek, çocuklar öğrenmeyi sevecek, </a:t>
            </a:r>
            <a:r>
              <a:rPr lang="tr-TR" sz="44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bilgiyi toplumsal değere dönüştürebilecek.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78910" y="-103793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77920" y="1181079"/>
            <a:ext cx="87505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Bireysel ve sosyal Farkındalığı Gelişmiş Çocuklar</a:t>
            </a:r>
          </a:p>
          <a:p>
            <a:pPr algn="ctr"/>
            <a:endParaRPr lang="tr-TR" sz="32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İnsani, milli ve manevi değerleri ile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her çocuğun donanımı gelişecek,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böylece çocuklar hem kendini tanıyacak hem de çevre duyarlılığını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içselleştirecek.</a:t>
            </a:r>
            <a:endParaRPr lang="tr-TR" sz="32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  <a:endParaRPr lang="tr-TR" sz="4400" b="1" i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78910" y="-103793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77920" y="1181079"/>
            <a:ext cx="87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4000" dirty="0">
                <a:solidFill>
                  <a:schemeClr val="bg1"/>
                </a:solidFill>
              </a:rPr>
              <a:t>EĞİTSEL İŞLEYİŞ NASIL DÖNÜŞECEK</a:t>
            </a:r>
            <a:r>
              <a:rPr lang="tr-TR" sz="4000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000" dirty="0">
                <a:solidFill>
                  <a:schemeClr val="bg1"/>
                </a:solidFill>
              </a:rPr>
              <a:t>ÖĞRETMEN NASIL DESTEKLENECEK VE GÜÇLENDİRİLECEK? </a:t>
            </a:r>
            <a:endParaRPr lang="tr-TR" sz="4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4000" dirty="0">
                <a:solidFill>
                  <a:schemeClr val="bg1"/>
                </a:solidFill>
              </a:rPr>
              <a:t>OKUL ORTAMI NASIL DÖNÜŞECEK? </a:t>
            </a:r>
            <a:endParaRPr lang="tr-TR" sz="4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4000" dirty="0">
                <a:solidFill>
                  <a:schemeClr val="bg1"/>
                </a:solidFill>
              </a:rPr>
              <a:t>VERİMLİ VE AÇIK YÖNETİŞİM NASIL YAPILANDIRILACAK? </a:t>
            </a:r>
            <a:endParaRPr lang="tr-TR" sz="40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78910" y="-103793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77920" y="1181079"/>
            <a:ext cx="8750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</a:rPr>
              <a:t>ALTYAPI </a:t>
            </a:r>
          </a:p>
          <a:p>
            <a:pPr algn="ctr"/>
            <a:r>
              <a:rPr lang="tr-TR" sz="8000" dirty="0" smtClean="0">
                <a:solidFill>
                  <a:schemeClr val="bg1"/>
                </a:solidFill>
              </a:rPr>
              <a:t>REFORMLARIYLA</a:t>
            </a:r>
            <a:endParaRPr lang="tr-TR" sz="80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78910" y="-103793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01052" y="744039"/>
            <a:ext cx="87505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rgbClr val="FFFF00"/>
                </a:solidFill>
              </a:rPr>
              <a:t>1.İçerik Altyapısı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• Müfredat 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• Mesleki Gelişim Programı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 • Fiziksel Materyaller 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• Dijital İçerik Geliştirme Ekosistemi 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• </a:t>
            </a:r>
            <a:r>
              <a:rPr lang="tr-TR" sz="4400" dirty="0">
                <a:solidFill>
                  <a:schemeClr val="bg1"/>
                </a:solidFill>
              </a:rPr>
              <a:t>İş Dünyası, Akademi, STK Kaynaklı Sertifikasyon Programları</a:t>
            </a:r>
            <a:endParaRPr lang="tr-TR" sz="44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78910" y="-103793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77920" y="1181079"/>
            <a:ext cx="87505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rgbClr val="FFFF00"/>
                </a:solidFill>
              </a:rPr>
              <a:t>2.Değerlendirme Altyapısı</a:t>
            </a:r>
          </a:p>
          <a:p>
            <a:pPr algn="ctr"/>
            <a:endParaRPr lang="tr-TR" sz="4000" b="1" i="1" u="sng" dirty="0" smtClean="0">
              <a:solidFill>
                <a:srgbClr val="FFFF00"/>
              </a:solidFill>
            </a:endParaRPr>
          </a:p>
          <a:p>
            <a:r>
              <a:rPr lang="tr-TR" sz="4000" dirty="0">
                <a:solidFill>
                  <a:schemeClr val="bg1"/>
                </a:solidFill>
              </a:rPr>
              <a:t>• Okul Gelişim Modeli </a:t>
            </a:r>
            <a:endParaRPr lang="tr-TR" sz="4000" dirty="0" smtClean="0">
              <a:solidFill>
                <a:schemeClr val="bg1"/>
              </a:solidFill>
            </a:endParaRPr>
          </a:p>
          <a:p>
            <a:r>
              <a:rPr lang="tr-TR" sz="4000" dirty="0" smtClean="0">
                <a:solidFill>
                  <a:schemeClr val="bg1"/>
                </a:solidFill>
              </a:rPr>
              <a:t>• </a:t>
            </a:r>
            <a:r>
              <a:rPr lang="tr-TR" sz="4000" dirty="0">
                <a:solidFill>
                  <a:schemeClr val="bg1"/>
                </a:solidFill>
              </a:rPr>
              <a:t>Öğrenme Analitiği </a:t>
            </a:r>
            <a:endParaRPr lang="tr-TR" sz="4000" dirty="0" smtClean="0">
              <a:solidFill>
                <a:schemeClr val="bg1"/>
              </a:solidFill>
            </a:endParaRPr>
          </a:p>
          <a:p>
            <a:r>
              <a:rPr lang="tr-TR" sz="4000" dirty="0" smtClean="0">
                <a:solidFill>
                  <a:schemeClr val="bg1"/>
                </a:solidFill>
              </a:rPr>
              <a:t>• </a:t>
            </a:r>
            <a:r>
              <a:rPr lang="tr-TR" sz="4000" dirty="0">
                <a:solidFill>
                  <a:schemeClr val="bg1"/>
                </a:solidFill>
              </a:rPr>
              <a:t>Yeterlilik Bazlı Ölçme Değerlendirme </a:t>
            </a:r>
            <a:endParaRPr lang="tr-TR" sz="4000" dirty="0" smtClean="0">
              <a:solidFill>
                <a:schemeClr val="bg1"/>
              </a:solidFill>
            </a:endParaRPr>
          </a:p>
          <a:p>
            <a:r>
              <a:rPr lang="tr-TR" sz="4000" dirty="0" smtClean="0">
                <a:solidFill>
                  <a:schemeClr val="bg1"/>
                </a:solidFill>
              </a:rPr>
              <a:t>• </a:t>
            </a:r>
            <a:r>
              <a:rPr lang="tr-TR" sz="4000" dirty="0">
                <a:solidFill>
                  <a:schemeClr val="bg1"/>
                </a:solidFill>
              </a:rPr>
              <a:t>e-</a:t>
            </a:r>
            <a:r>
              <a:rPr lang="tr-TR" sz="4000" dirty="0" err="1">
                <a:solidFill>
                  <a:schemeClr val="bg1"/>
                </a:solidFill>
              </a:rPr>
              <a:t>portfolyo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endParaRPr lang="tr-TR" sz="4000" dirty="0" smtClean="0">
              <a:solidFill>
                <a:schemeClr val="bg1"/>
              </a:solidFill>
            </a:endParaRPr>
          </a:p>
          <a:p>
            <a:r>
              <a:rPr lang="tr-TR" sz="4000" dirty="0" smtClean="0">
                <a:solidFill>
                  <a:schemeClr val="bg1"/>
                </a:solidFill>
              </a:rPr>
              <a:t>• </a:t>
            </a:r>
            <a:r>
              <a:rPr lang="tr-TR" sz="4000" dirty="0">
                <a:solidFill>
                  <a:schemeClr val="bg1"/>
                </a:solidFill>
              </a:rPr>
              <a:t>Tanıma-Yönlendirme Modeli</a:t>
            </a:r>
            <a:endParaRPr lang="tr-TR" sz="40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  <a:endParaRPr lang="tr-TR" sz="4400" b="1" i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78910" y="-103793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326487" y="570607"/>
            <a:ext cx="87505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rgbClr val="FFFF00"/>
                </a:solidFill>
              </a:rPr>
              <a:t>3.İnsan </a:t>
            </a:r>
            <a:r>
              <a:rPr lang="tr-TR" sz="4400" b="1" i="1" u="sng" dirty="0">
                <a:solidFill>
                  <a:srgbClr val="FFFF00"/>
                </a:solidFill>
              </a:rPr>
              <a:t>Kaynakları </a:t>
            </a:r>
            <a:r>
              <a:rPr lang="tr-TR" sz="4400" b="1" i="1" u="sng" dirty="0" smtClean="0">
                <a:solidFill>
                  <a:srgbClr val="FFFF00"/>
                </a:solidFill>
              </a:rPr>
              <a:t>Altyapısı</a:t>
            </a:r>
          </a:p>
          <a:p>
            <a:pPr algn="ctr"/>
            <a:endParaRPr lang="tr-TR" sz="3200" b="1" i="1" u="sng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Özlük </a:t>
            </a:r>
            <a:r>
              <a:rPr lang="tr-TR" sz="3200" dirty="0">
                <a:solidFill>
                  <a:schemeClr val="bg1"/>
                </a:solidFill>
              </a:rPr>
              <a:t>Hakları-Ek Göstergeler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Yönetmelikler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İK Teşvik Mekanizmaları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Teşkilat Yapısında Değişim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YÖK İş Birliği Protokolleri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Yerel Yönetim Protokolleri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İş Dünyası ve STK Anlaşmaları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Uluslararası İş Birliği Anlaşmaları 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• </a:t>
            </a:r>
            <a:r>
              <a:rPr lang="tr-TR" sz="3200" dirty="0">
                <a:solidFill>
                  <a:schemeClr val="bg1"/>
                </a:solidFill>
              </a:rPr>
              <a:t>Vergi Düzenlemeleri</a:t>
            </a:r>
            <a:endParaRPr lang="tr-TR" sz="32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86359" y="358999"/>
            <a:ext cx="88003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rgbClr val="FFFF00"/>
                </a:solidFill>
              </a:rPr>
              <a:t>4.Fiziksel Altyapı</a:t>
            </a:r>
          </a:p>
          <a:p>
            <a:pPr algn="ctr"/>
            <a:endParaRPr lang="tr-TR" sz="4400" b="1" i="1" u="sng" dirty="0" smtClean="0">
              <a:solidFill>
                <a:srgbClr val="FFFF00"/>
              </a:solidFill>
            </a:endParaRPr>
          </a:p>
          <a:p>
            <a:r>
              <a:rPr lang="tr-TR" sz="4000" dirty="0">
                <a:solidFill>
                  <a:schemeClr val="bg1"/>
                </a:solidFill>
              </a:rPr>
              <a:t>•</a:t>
            </a:r>
            <a:r>
              <a:rPr lang="tr-TR" sz="4000" dirty="0"/>
              <a:t> </a:t>
            </a:r>
            <a:r>
              <a:rPr lang="tr-TR" sz="3600" dirty="0">
                <a:solidFill>
                  <a:schemeClr val="bg1"/>
                </a:solidFill>
              </a:rPr>
              <a:t>Tasarım-Beceri Atölyeleri </a:t>
            </a:r>
            <a:endParaRPr lang="tr-TR" sz="3600" dirty="0" smtClean="0">
              <a:solidFill>
                <a:schemeClr val="bg1"/>
              </a:solidFill>
            </a:endParaRPr>
          </a:p>
          <a:p>
            <a:r>
              <a:rPr lang="tr-TR" sz="3600" dirty="0" smtClean="0">
                <a:solidFill>
                  <a:schemeClr val="bg1"/>
                </a:solidFill>
              </a:rPr>
              <a:t>• </a:t>
            </a:r>
            <a:r>
              <a:rPr lang="tr-TR" sz="3600" dirty="0">
                <a:solidFill>
                  <a:schemeClr val="bg1"/>
                </a:solidFill>
              </a:rPr>
              <a:t>Erken Çocukluk Merkezleri ve Gezici </a:t>
            </a:r>
            <a:r>
              <a:rPr lang="tr-TR" sz="3600" dirty="0" smtClean="0">
                <a:solidFill>
                  <a:schemeClr val="bg1"/>
                </a:solidFill>
              </a:rPr>
              <a:t>Otobüsler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• </a:t>
            </a:r>
            <a:r>
              <a:rPr lang="tr-TR" sz="3600" dirty="0">
                <a:solidFill>
                  <a:schemeClr val="bg1"/>
                </a:solidFill>
              </a:rPr>
              <a:t>Endüstri Konumlu Mesleki Teknik </a:t>
            </a:r>
            <a:r>
              <a:rPr lang="tr-TR" sz="3600" dirty="0" smtClean="0">
                <a:solidFill>
                  <a:schemeClr val="bg1"/>
                </a:solidFill>
              </a:rPr>
              <a:t>Liseler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• </a:t>
            </a:r>
            <a:r>
              <a:rPr lang="tr-TR" sz="3600" dirty="0">
                <a:solidFill>
                  <a:schemeClr val="bg1"/>
                </a:solidFill>
              </a:rPr>
              <a:t>Okul/Mahalle Spor Kulüpleri </a:t>
            </a:r>
            <a:endParaRPr lang="tr-TR" sz="3600" dirty="0" smtClean="0">
              <a:solidFill>
                <a:schemeClr val="bg1"/>
              </a:solidFill>
            </a:endParaRPr>
          </a:p>
          <a:p>
            <a:r>
              <a:rPr lang="tr-TR" sz="3600" dirty="0" smtClean="0">
                <a:solidFill>
                  <a:schemeClr val="bg1"/>
                </a:solidFill>
              </a:rPr>
              <a:t>• </a:t>
            </a:r>
            <a:r>
              <a:rPr lang="tr-TR" sz="3600" dirty="0">
                <a:solidFill>
                  <a:schemeClr val="bg1"/>
                </a:solidFill>
              </a:rPr>
              <a:t>Meslek Liseleri Döner Sermaye Üretim Merkezleri</a:t>
            </a:r>
            <a:endParaRPr lang="tr-TR" sz="36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4487" y="224100"/>
            <a:ext cx="2561008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</a:t>
            </a:r>
            <a:endParaRPr lang="tr-TR" sz="4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" y="2387192"/>
            <a:ext cx="2731478" cy="234214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475420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u="sng" dirty="0" smtClean="0">
                <a:solidFill>
                  <a:srgbClr val="FFFF00"/>
                </a:solidFill>
              </a:rPr>
              <a:t>2023 EĞİTİM VİZYONU İÇERİĞİ NEDİR?</a:t>
            </a:r>
          </a:p>
          <a:p>
            <a:endParaRPr lang="tr-TR" sz="3200" dirty="0" smtClean="0"/>
          </a:p>
          <a:p>
            <a:r>
              <a:rPr lang="tr-TR" sz="3200" dirty="0" smtClean="0"/>
              <a:t>15.ÖĞRENME SÜREÇLERİNDE DİJİTAL İÇERİK VE BECERİ DESTEKLİ DÖNÜŞÜM</a:t>
            </a:r>
          </a:p>
          <a:p>
            <a:pPr lvl="0"/>
            <a:r>
              <a:rPr lang="tr-TR" sz="3200" b="1" i="1" dirty="0" smtClean="0">
                <a:solidFill>
                  <a:srgbClr val="FFFF00"/>
                </a:solidFill>
              </a:rPr>
              <a:t>Hedef 1-</a:t>
            </a:r>
            <a:r>
              <a:rPr lang="tr-TR" sz="3200" b="1" i="1" dirty="0">
                <a:solidFill>
                  <a:srgbClr val="FFFF00"/>
                </a:solidFill>
              </a:rPr>
              <a:t>Hedef </a:t>
            </a:r>
            <a:r>
              <a:rPr lang="tr-TR" sz="3200" b="1" i="1" dirty="0" smtClean="0">
                <a:solidFill>
                  <a:srgbClr val="FFFF00"/>
                </a:solidFill>
              </a:rPr>
              <a:t>2</a:t>
            </a:r>
            <a:endParaRPr lang="tr-TR" sz="3200" b="1" i="1" dirty="0">
              <a:solidFill>
                <a:srgbClr val="FFFF00"/>
              </a:solidFill>
            </a:endParaRPr>
          </a:p>
          <a:p>
            <a:r>
              <a:rPr lang="tr-TR" sz="3200" dirty="0" smtClean="0"/>
              <a:t>16.ERKEN ÇOCUKLUK</a:t>
            </a:r>
          </a:p>
          <a:p>
            <a:r>
              <a:rPr lang="tr-TR" sz="3200" b="1" i="1" dirty="0">
                <a:solidFill>
                  <a:srgbClr val="FFFF00"/>
                </a:solidFill>
              </a:rPr>
              <a:t>Hedef </a:t>
            </a:r>
            <a:r>
              <a:rPr lang="tr-TR" sz="3200" b="1" i="1" dirty="0" smtClean="0">
                <a:solidFill>
                  <a:srgbClr val="FFFF00"/>
                </a:solidFill>
              </a:rPr>
              <a:t>1-</a:t>
            </a:r>
            <a:r>
              <a:rPr lang="tr-TR" sz="3200" b="1" i="1" dirty="0">
                <a:solidFill>
                  <a:srgbClr val="FFFF00"/>
                </a:solidFill>
              </a:rPr>
              <a:t>Hedef </a:t>
            </a:r>
            <a:r>
              <a:rPr lang="tr-TR" sz="3200" b="1" i="1" dirty="0" smtClean="0">
                <a:solidFill>
                  <a:srgbClr val="FFFF00"/>
                </a:solidFill>
              </a:rPr>
              <a:t>2-Hedef 3</a:t>
            </a:r>
            <a:endParaRPr lang="tr-TR" sz="3200" b="1" i="1" dirty="0">
              <a:solidFill>
                <a:srgbClr val="FFFF00"/>
              </a:solidFill>
            </a:endParaRPr>
          </a:p>
          <a:p>
            <a:pPr lvl="0"/>
            <a:r>
              <a:rPr lang="tr-TR" sz="3200" dirty="0" smtClean="0"/>
              <a:t>17.TEMEL EĞİTİM</a:t>
            </a:r>
          </a:p>
          <a:p>
            <a:pPr lvl="0"/>
            <a:r>
              <a:rPr lang="tr-TR" sz="3200" b="1" i="1" dirty="0" smtClean="0">
                <a:solidFill>
                  <a:srgbClr val="FFFF00"/>
                </a:solidFill>
              </a:rPr>
              <a:t>Hedef 1-</a:t>
            </a:r>
            <a:r>
              <a:rPr lang="tr-TR" sz="3200" b="1" i="1" dirty="0">
                <a:solidFill>
                  <a:srgbClr val="FFFF00"/>
                </a:solidFill>
              </a:rPr>
              <a:t>Hedef 2-Hedef 3</a:t>
            </a:r>
          </a:p>
          <a:p>
            <a:r>
              <a:rPr lang="tr-TR" sz="3200" dirty="0" smtClean="0"/>
              <a:t>18.ORTA ÖĞRETİM</a:t>
            </a:r>
          </a:p>
          <a:p>
            <a:pPr lvl="0"/>
            <a:r>
              <a:rPr lang="tr-TR" sz="3200" b="1" i="1" dirty="0" smtClean="0">
                <a:solidFill>
                  <a:srgbClr val="FFFF00"/>
                </a:solidFill>
              </a:rPr>
              <a:t>Hedef 1-Hedef </a:t>
            </a:r>
            <a:r>
              <a:rPr lang="tr-TR" sz="3200" b="1" i="1" dirty="0">
                <a:solidFill>
                  <a:srgbClr val="FFFF00"/>
                </a:solidFill>
              </a:rPr>
              <a:t>2-Hedef 3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449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21303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smtClean="0"/>
          </a:p>
          <a:p>
            <a:pPr algn="ctr"/>
            <a:endParaRPr lang="tr-TR" sz="6600" smtClean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68881" y="674400"/>
            <a:ext cx="87505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rgbClr val="FFFF00"/>
                </a:solidFill>
              </a:rPr>
              <a:t>5.Finansal Altyapı</a:t>
            </a:r>
          </a:p>
          <a:p>
            <a:pPr algn="ctr"/>
            <a:endParaRPr lang="tr-TR" sz="4400" b="1" i="1" u="sng" dirty="0" smtClean="0">
              <a:solidFill>
                <a:srgbClr val="FFFF00"/>
              </a:solidFill>
            </a:endParaRPr>
          </a:p>
          <a:p>
            <a:r>
              <a:rPr lang="tr-TR" sz="4400" dirty="0">
                <a:solidFill>
                  <a:schemeClr val="bg1"/>
                </a:solidFill>
              </a:rPr>
              <a:t>• Okul Gelişim Bütçesi </a:t>
            </a:r>
            <a:endParaRPr lang="tr-TR" sz="4400" dirty="0" smtClean="0">
              <a:solidFill>
                <a:schemeClr val="bg1"/>
              </a:solidFill>
            </a:endParaRPr>
          </a:p>
          <a:p>
            <a:r>
              <a:rPr lang="tr-TR" sz="4400" dirty="0" smtClean="0">
                <a:solidFill>
                  <a:schemeClr val="bg1"/>
                </a:solidFill>
              </a:rPr>
              <a:t>• </a:t>
            </a:r>
            <a:r>
              <a:rPr lang="tr-TR" sz="4400" dirty="0">
                <a:solidFill>
                  <a:schemeClr val="bg1"/>
                </a:solidFill>
              </a:rPr>
              <a:t>Hayırsever Bağış Modeli </a:t>
            </a:r>
            <a:endParaRPr lang="tr-TR" sz="4400" dirty="0" smtClean="0">
              <a:solidFill>
                <a:schemeClr val="bg1"/>
              </a:solidFill>
            </a:endParaRPr>
          </a:p>
          <a:p>
            <a:r>
              <a:rPr lang="tr-TR" sz="4400" dirty="0" smtClean="0">
                <a:solidFill>
                  <a:schemeClr val="bg1"/>
                </a:solidFill>
              </a:rPr>
              <a:t>• </a:t>
            </a:r>
            <a:r>
              <a:rPr lang="tr-TR" sz="4400" dirty="0">
                <a:solidFill>
                  <a:schemeClr val="bg1"/>
                </a:solidFill>
              </a:rPr>
              <a:t>Meslek Liseleri </a:t>
            </a:r>
            <a:r>
              <a:rPr lang="tr-TR" sz="4400" dirty="0" err="1">
                <a:solidFill>
                  <a:schemeClr val="bg1"/>
                </a:solidFill>
              </a:rPr>
              <a:t>Mikrokredi</a:t>
            </a:r>
            <a:r>
              <a:rPr lang="tr-TR" sz="4400" dirty="0">
                <a:solidFill>
                  <a:schemeClr val="bg1"/>
                </a:solidFill>
              </a:rPr>
              <a:t> ve Burs Sistemi </a:t>
            </a:r>
            <a:endParaRPr lang="tr-TR" sz="4400" dirty="0" smtClean="0">
              <a:solidFill>
                <a:schemeClr val="bg1"/>
              </a:solidFill>
            </a:endParaRPr>
          </a:p>
          <a:p>
            <a:r>
              <a:rPr lang="tr-TR" sz="4400" dirty="0" smtClean="0">
                <a:solidFill>
                  <a:schemeClr val="bg1"/>
                </a:solidFill>
              </a:rPr>
              <a:t>• </a:t>
            </a:r>
            <a:r>
              <a:rPr lang="tr-TR" sz="4400" dirty="0">
                <a:solidFill>
                  <a:schemeClr val="bg1"/>
                </a:solidFill>
              </a:rPr>
              <a:t>Meslek Liseleri Döner Sermaye Yapısı</a:t>
            </a:r>
            <a:endParaRPr lang="tr-TR" sz="44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0372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smtClean="0"/>
          </a:p>
          <a:p>
            <a:pPr algn="ctr"/>
            <a:endParaRPr lang="tr-TR" sz="6600" smtClean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77920" y="776565"/>
            <a:ext cx="88715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rgbClr val="FFFF00"/>
                </a:solidFill>
              </a:rPr>
              <a:t>6.Veri Altyapısı</a:t>
            </a:r>
          </a:p>
          <a:p>
            <a:pPr algn="ctr"/>
            <a:endParaRPr lang="tr-TR" sz="4400" b="1" i="1" u="sng" dirty="0" smtClean="0">
              <a:solidFill>
                <a:srgbClr val="FFFF00"/>
              </a:solidFill>
            </a:endParaRPr>
          </a:p>
          <a:p>
            <a:r>
              <a:rPr lang="tr-TR" sz="4000" dirty="0">
                <a:solidFill>
                  <a:schemeClr val="bg1"/>
                </a:solidFill>
              </a:rPr>
              <a:t>• Mevcut Bilgi Sistemlerinin Entegrasyonu </a:t>
            </a:r>
            <a:endParaRPr lang="tr-TR" sz="4000" dirty="0" smtClean="0">
              <a:solidFill>
                <a:schemeClr val="bg1"/>
              </a:solidFill>
            </a:endParaRPr>
          </a:p>
          <a:p>
            <a:r>
              <a:rPr lang="tr-TR" sz="4000" dirty="0" smtClean="0">
                <a:solidFill>
                  <a:schemeClr val="bg1"/>
                </a:solidFill>
              </a:rPr>
              <a:t>• </a:t>
            </a:r>
            <a:r>
              <a:rPr lang="tr-TR" sz="4000" dirty="0">
                <a:solidFill>
                  <a:schemeClr val="bg1"/>
                </a:solidFill>
              </a:rPr>
              <a:t>Bütünleştirilmiş Eğitsel Veri Ambarı </a:t>
            </a:r>
            <a:endParaRPr lang="tr-TR" sz="4000" dirty="0" smtClean="0">
              <a:solidFill>
                <a:schemeClr val="bg1"/>
              </a:solidFill>
            </a:endParaRPr>
          </a:p>
          <a:p>
            <a:r>
              <a:rPr lang="tr-TR" sz="4000" dirty="0" smtClean="0">
                <a:solidFill>
                  <a:schemeClr val="bg1"/>
                </a:solidFill>
              </a:rPr>
              <a:t>• </a:t>
            </a:r>
            <a:r>
              <a:rPr lang="tr-TR" sz="4000" dirty="0">
                <a:solidFill>
                  <a:schemeClr val="bg1"/>
                </a:solidFill>
              </a:rPr>
              <a:t>Okul Coğrafi Bilgi Sistemi</a:t>
            </a:r>
            <a:endParaRPr lang="tr-TR" sz="40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8" y="0"/>
            <a:ext cx="8979009" cy="6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68" y="0"/>
            <a:ext cx="9045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8" y="0"/>
            <a:ext cx="905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 </a:t>
            </a:r>
          </a:p>
          <a:p>
            <a:pPr algn="ctr"/>
            <a:r>
              <a:rPr lang="tr-T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TAKVİMİ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46249" y="164516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67" y="0"/>
            <a:ext cx="9045751" cy="70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657" y="0"/>
            <a:ext cx="3079511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267" y="164516"/>
            <a:ext cx="28590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9370" y="5643061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12168" y="0"/>
            <a:ext cx="904575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600" dirty="0" smtClean="0"/>
          </a:p>
          <a:p>
            <a:pPr algn="ctr"/>
            <a:endParaRPr lang="tr-TR" sz="6600" dirty="0"/>
          </a:p>
          <a:p>
            <a:pPr algn="ctr"/>
            <a:endParaRPr lang="tr-TR" sz="6600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09492" y="181957"/>
            <a:ext cx="87505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 ZAMAN GELİN; BİR OLALIM BİZ OLALIM. </a:t>
            </a:r>
          </a:p>
          <a:p>
            <a:pPr algn="ctr"/>
            <a:endParaRPr lang="tr-TR" sz="32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tr-TR" sz="32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DENİZLİMİZE YAKIŞIR BİR SAHİBLENME İLE </a:t>
            </a:r>
          </a:p>
          <a:p>
            <a:pPr algn="ctr"/>
            <a:endParaRPr lang="tr-TR" sz="3200" i="1" dirty="0" smtClean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tr-TR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2023 EĞİTİM VİZYONUNU UYGULANMASINDA ;HER ZAMAN OLDUĞU  GİBİ«BİR ADİM ÖNCE BİR ADIM ÖNDE OLALIM »</a:t>
            </a:r>
          </a:p>
          <a:p>
            <a:pPr algn="ctr"/>
            <a:r>
              <a:rPr lang="tr-TR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ÖĞRETMEN </a:t>
            </a:r>
            <a:r>
              <a:rPr lang="tr-TR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ZİYA SELÇUK’UN SÖYLEMİ İLE «VAKİT GELMİŞTİR.</a:t>
            </a:r>
          </a:p>
          <a:p>
            <a:pPr algn="ctr"/>
            <a:r>
              <a:rPr lang="tr-TR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KOLAY GELSİN…</a:t>
            </a:r>
            <a:endParaRPr lang="tr-TR" sz="28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9" y="3429000"/>
            <a:ext cx="2739567" cy="2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4487" y="224100"/>
            <a:ext cx="2561008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</a:t>
            </a:r>
            <a:endParaRPr lang="tr-TR" sz="4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" y="2387192"/>
            <a:ext cx="2731478" cy="234214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475420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b="1" u="sng" dirty="0" smtClean="0">
              <a:solidFill>
                <a:srgbClr val="FFFF00"/>
              </a:solidFill>
            </a:endParaRPr>
          </a:p>
          <a:p>
            <a:pPr algn="ctr"/>
            <a:r>
              <a:rPr lang="tr-TR" sz="3600" b="1" u="sng" dirty="0" smtClean="0">
                <a:solidFill>
                  <a:srgbClr val="FFFF00"/>
                </a:solidFill>
              </a:rPr>
              <a:t>2023 EĞİTİM VİZYONU İÇERİĞİ NEDİR?</a:t>
            </a:r>
          </a:p>
          <a:p>
            <a:r>
              <a:rPr lang="tr-TR" sz="2800" dirty="0" smtClean="0"/>
              <a:t>19.FEN VE SOSYAL BİLİMLER LİSELERİ</a:t>
            </a:r>
          </a:p>
          <a:p>
            <a:r>
              <a:rPr lang="tr-TR" sz="2800" dirty="0" smtClean="0"/>
              <a:t> </a:t>
            </a:r>
            <a:r>
              <a:rPr lang="tr-TR" sz="2800" b="1" i="1" dirty="0" smtClean="0">
                <a:solidFill>
                  <a:srgbClr val="FFFF00"/>
                </a:solidFill>
              </a:rPr>
              <a:t>Hedef 1-</a:t>
            </a:r>
            <a:r>
              <a:rPr lang="tr-TR" sz="2800" b="1" i="1" dirty="0">
                <a:solidFill>
                  <a:srgbClr val="FFFF00"/>
                </a:solidFill>
              </a:rPr>
              <a:t>Hedef </a:t>
            </a:r>
            <a:r>
              <a:rPr lang="tr-TR" sz="2800" b="1" i="1" dirty="0" smtClean="0">
                <a:solidFill>
                  <a:srgbClr val="FFFF00"/>
                </a:solidFill>
              </a:rPr>
              <a:t>2</a:t>
            </a:r>
            <a:endParaRPr lang="tr-TR" sz="2800" b="1" i="1" dirty="0">
              <a:solidFill>
                <a:srgbClr val="FFFF00"/>
              </a:solidFill>
            </a:endParaRPr>
          </a:p>
          <a:p>
            <a:r>
              <a:rPr lang="tr-TR" sz="2800" dirty="0" smtClean="0"/>
              <a:t>20.İMAM HATİP ORTAOKULLARI VE LİSELERİ</a:t>
            </a:r>
          </a:p>
          <a:p>
            <a:r>
              <a:rPr lang="tr-TR" sz="2800" b="1" i="1" dirty="0">
                <a:solidFill>
                  <a:srgbClr val="FFFF00"/>
                </a:solidFill>
              </a:rPr>
              <a:t>Hedef </a:t>
            </a:r>
            <a:r>
              <a:rPr lang="tr-TR" sz="2800" b="1" i="1" dirty="0" smtClean="0">
                <a:solidFill>
                  <a:srgbClr val="FFFF00"/>
                </a:solidFill>
              </a:rPr>
              <a:t>1-</a:t>
            </a:r>
            <a:r>
              <a:rPr lang="tr-TR" sz="2800" b="1" i="1" dirty="0">
                <a:solidFill>
                  <a:srgbClr val="FFFF00"/>
                </a:solidFill>
              </a:rPr>
              <a:t>Hedef </a:t>
            </a:r>
            <a:r>
              <a:rPr lang="tr-TR" sz="2800" b="1" i="1" dirty="0" smtClean="0">
                <a:solidFill>
                  <a:srgbClr val="FFFF00"/>
                </a:solidFill>
              </a:rPr>
              <a:t>2</a:t>
            </a:r>
            <a:endParaRPr lang="tr-TR" sz="2800" b="1" i="1" dirty="0">
              <a:solidFill>
                <a:srgbClr val="FFFF00"/>
              </a:solidFill>
            </a:endParaRPr>
          </a:p>
          <a:p>
            <a:pPr lvl="0"/>
            <a:r>
              <a:rPr lang="tr-TR" sz="2800" dirty="0" smtClean="0"/>
              <a:t>21.MESLEKİ VE TEKNİK EĞİTİM</a:t>
            </a:r>
          </a:p>
          <a:p>
            <a:pPr lvl="0"/>
            <a:r>
              <a:rPr lang="tr-TR" sz="2800" b="1" i="1" dirty="0" smtClean="0">
                <a:solidFill>
                  <a:srgbClr val="FFFF00"/>
                </a:solidFill>
              </a:rPr>
              <a:t>Hedef 1-</a:t>
            </a:r>
            <a:r>
              <a:rPr lang="tr-TR" sz="2800" b="1" i="1" dirty="0">
                <a:solidFill>
                  <a:srgbClr val="FFFF00"/>
                </a:solidFill>
              </a:rPr>
              <a:t>Hedef 2-Hedef </a:t>
            </a:r>
            <a:r>
              <a:rPr lang="tr-TR" sz="2800" b="1" i="1" dirty="0" smtClean="0">
                <a:solidFill>
                  <a:srgbClr val="FFFF00"/>
                </a:solidFill>
              </a:rPr>
              <a:t>3-</a:t>
            </a:r>
            <a:r>
              <a:rPr lang="tr-TR" sz="2800" b="1" i="1" dirty="0">
                <a:solidFill>
                  <a:srgbClr val="FFFF00"/>
                </a:solidFill>
              </a:rPr>
              <a:t>Hedef </a:t>
            </a:r>
            <a:r>
              <a:rPr lang="tr-TR" sz="2800" b="1" i="1" dirty="0" smtClean="0">
                <a:solidFill>
                  <a:srgbClr val="FFFF00"/>
                </a:solidFill>
              </a:rPr>
              <a:t>4-Hedef 5-</a:t>
            </a:r>
            <a:r>
              <a:rPr lang="tr-TR" sz="2800" b="1" i="1" dirty="0">
                <a:solidFill>
                  <a:srgbClr val="FFFF00"/>
                </a:solidFill>
              </a:rPr>
              <a:t>Hedef </a:t>
            </a:r>
            <a:r>
              <a:rPr lang="tr-TR" sz="2800" b="1" i="1" dirty="0" smtClean="0">
                <a:solidFill>
                  <a:srgbClr val="FFFF00"/>
                </a:solidFill>
              </a:rPr>
              <a:t>6-Hedef 7</a:t>
            </a:r>
            <a:endParaRPr lang="tr-TR" sz="2800" b="1" i="1" dirty="0">
              <a:solidFill>
                <a:srgbClr val="FFFF00"/>
              </a:solidFill>
            </a:endParaRPr>
          </a:p>
          <a:p>
            <a:r>
              <a:rPr lang="tr-TR" sz="2800" dirty="0" smtClean="0"/>
              <a:t>22.ÖZEL ÖĞRETİM</a:t>
            </a:r>
          </a:p>
          <a:p>
            <a:pPr lvl="0"/>
            <a:r>
              <a:rPr lang="tr-TR" sz="2800" b="1" i="1" dirty="0" smtClean="0">
                <a:solidFill>
                  <a:srgbClr val="FFFF00"/>
                </a:solidFill>
              </a:rPr>
              <a:t>Hedef 1-Hedef 2</a:t>
            </a:r>
          </a:p>
          <a:p>
            <a:pPr lvl="0"/>
            <a:r>
              <a:rPr lang="tr-TR" sz="2800" dirty="0" smtClean="0">
                <a:solidFill>
                  <a:schemeClr val="bg1"/>
                </a:solidFill>
              </a:rPr>
              <a:t>23-HAYAT BOYU ÖĞRENME</a:t>
            </a:r>
          </a:p>
          <a:p>
            <a:pPr lvl="0"/>
            <a:r>
              <a:rPr lang="tr-TR" sz="2800" b="1" i="1" dirty="0">
                <a:solidFill>
                  <a:srgbClr val="FFFF00"/>
                </a:solidFill>
              </a:rPr>
              <a:t>Hedef 1</a:t>
            </a:r>
          </a:p>
          <a:p>
            <a:pPr lvl="0"/>
            <a:r>
              <a:rPr lang="tr-TR" sz="2800" dirty="0" smtClean="0">
                <a:solidFill>
                  <a:schemeClr val="bg1"/>
                </a:solidFill>
              </a:rPr>
              <a:t>24.SÖZÜN SONU İŞİN BAŞI</a:t>
            </a:r>
          </a:p>
          <a:p>
            <a:pPr lvl="0"/>
            <a:r>
              <a:rPr lang="tr-TR" sz="2800" dirty="0" smtClean="0">
                <a:solidFill>
                  <a:schemeClr val="bg1"/>
                </a:solidFill>
              </a:rPr>
              <a:t>25.2023 EĞİTİM VİZYON TAKVİMİ</a:t>
            </a:r>
          </a:p>
          <a:p>
            <a:pPr lvl="0"/>
            <a:r>
              <a:rPr lang="tr-TR" sz="2800" dirty="0" smtClean="0">
                <a:solidFill>
                  <a:schemeClr val="bg1"/>
                </a:solidFill>
              </a:rPr>
              <a:t>26.KAVRAM ŞEMASI</a:t>
            </a:r>
            <a:endParaRPr lang="tr-TR" sz="2800" dirty="0">
              <a:solidFill>
                <a:schemeClr val="bg1"/>
              </a:solidFill>
            </a:endParaRP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752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68372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4487" y="224100"/>
            <a:ext cx="2561008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</a:t>
            </a:r>
            <a:endParaRPr lang="tr-TR" sz="4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2" y="2387192"/>
            <a:ext cx="2731478" cy="234214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475420"/>
            <a:ext cx="3337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35300" y="0"/>
            <a:ext cx="91567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Bakanımız Öğretmen Ziya SELÇUK’un ifade buyurduğu gibi ;</a:t>
            </a:r>
          </a:p>
          <a:p>
            <a:endParaRPr lang="tr-TR" sz="3200" i="1" dirty="0" smtClean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r>
              <a:rPr lang="tr-TR" sz="3200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«UNUTULMAMALIDIR Kİ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HER EĞİTİM SİSTEMİ, ÖĞRETMENLERİN OMUZLARINDA YÜKSELİR</a:t>
            </a:r>
            <a:r>
              <a:rPr lang="tr-TR" sz="3200" b="1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r>
              <a:rPr lang="tr-TR" sz="3200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VE HİÇBİRİ </a:t>
            </a:r>
            <a:r>
              <a:rPr lang="tr-TR" sz="3200" b="1" i="1" u="sng" dirty="0" smtClean="0">
                <a:solidFill>
                  <a:srgbClr val="FFFF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ÖĞRETMENİN NİTELİĞİNİ AŞAMAZ»</a:t>
            </a:r>
          </a:p>
          <a:p>
            <a:r>
              <a:rPr lang="tr-TR" sz="3200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VAKİT GELMİŞTİR.</a:t>
            </a:r>
          </a:p>
          <a:p>
            <a:endParaRPr lang="tr-TR" sz="3200" i="1" dirty="0" smtClean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r>
              <a:rPr lang="tr-TR" sz="3200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KOLAY GELSİN…</a:t>
            </a:r>
          </a:p>
          <a:p>
            <a:r>
              <a:rPr lang="tr-TR" sz="3200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                                                 Ziya SELÇUK</a:t>
            </a:r>
          </a:p>
          <a:p>
            <a:r>
              <a:rPr lang="tr-TR" sz="3200" i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                                         MİLLİ EĞİTİM BAKANI</a:t>
            </a:r>
            <a:endParaRPr lang="tr-TR" sz="3200" i="1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5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26571" y="367546"/>
            <a:ext cx="2561008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EĞİTİM VİZYONU FELSEFESİ</a:t>
            </a:r>
            <a:endParaRPr lang="tr-TR" sz="4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168882"/>
            <a:ext cx="2561008" cy="20894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3041" y="5678897"/>
            <a:ext cx="35106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smtClean="0">
                <a:solidFill>
                  <a:schemeClr val="bg1"/>
                </a:solidFill>
              </a:rPr>
              <a:t>DENİZLİ İL MİLLÎ EĞİTİM MÜDÜRLÜĞÜ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402405" y="791567"/>
            <a:ext cx="8277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«Eğitimin ana ögesi ve baş öznesi 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insandır.»</a:t>
            </a:r>
            <a:endParaRPr lang="tr-TR" sz="3600" b="1" i="1" u="sng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02405" y="2562105"/>
            <a:ext cx="8162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u="sng" dirty="0" smtClean="0">
                <a:solidFill>
                  <a:srgbClr val="FFFF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Öğretmenler olarak; </a:t>
            </a:r>
            <a:r>
              <a:rPr lang="tr-TR" sz="3600" b="1" i="1" dirty="0" smtClean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tüm çabalarımız insan şahsiyetini yüceltmek içindir ve olmalıdır.</a:t>
            </a:r>
            <a:endParaRPr lang="tr-TR" sz="3600" b="1" i="1" dirty="0">
              <a:solidFill>
                <a:schemeClr val="bg1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402405" y="4419865"/>
            <a:ext cx="869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«</a:t>
            </a:r>
            <a:r>
              <a:rPr lang="tr-TR" sz="3600" b="1" i="1" u="sng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Sadece beceri kazandırmak </a:t>
            </a:r>
            <a:r>
              <a:rPr lang="tr-TR" sz="3600" i="1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hayatı göğüslemeye yetmemektedir.»</a:t>
            </a:r>
            <a:endParaRPr lang="tr-TR" sz="3600" i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8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2579</Words>
  <Application>Microsoft Office PowerPoint</Application>
  <PresentationFormat>Geniş ekran</PresentationFormat>
  <Paragraphs>431</Paragraphs>
  <Slides>66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74" baseType="lpstr">
      <vt:lpstr>Yu Gothic</vt:lpstr>
      <vt:lpstr>Yu Gothic Light</vt:lpstr>
      <vt:lpstr>Yu Gothic UI</vt:lpstr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Ismail OZDEMIR</dc:creator>
  <cp:lastModifiedBy>TALHA BEY</cp:lastModifiedBy>
  <cp:revision>275</cp:revision>
  <dcterms:created xsi:type="dcterms:W3CDTF">2019-02-06T08:13:00Z</dcterms:created>
  <dcterms:modified xsi:type="dcterms:W3CDTF">2019-02-27T18:31:30Z</dcterms:modified>
</cp:coreProperties>
</file>